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34615" autoAdjust="0"/>
    <p:restoredTop sz="99647" autoAdjust="0"/>
  </p:normalViewPr>
  <p:slideViewPr>
    <p:cSldViewPr>
      <p:cViewPr>
        <p:scale>
          <a:sx n="71" d="100"/>
          <a:sy n="71" d="100"/>
        </p:scale>
        <p:origin x="-876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7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8816F-B4F2-4CDD-83EA-BFDDB08FF039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478D9-36AA-4E72-A80D-7383270FD2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0720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BF41A-A7F1-4ADA-8000-B4414C126A74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5F5C1-B58B-4ABE-943F-A223601A6E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181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5F5C1-B58B-4ABE-943F-A223601A6EA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070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578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187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069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62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820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86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7735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1393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4647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968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083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0700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jpe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0706"/>
            <a:ext cx="9191866" cy="69060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26803" y="116632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David" pitchFamily="34" charset="-79"/>
              </a:rPr>
              <a:t>Защитим детей от информации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David" pitchFamily="34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12474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pSp>
        <p:nvGrpSpPr>
          <p:cNvPr id="35" name="Группа 34"/>
          <p:cNvGrpSpPr/>
          <p:nvPr/>
        </p:nvGrpSpPr>
        <p:grpSpPr>
          <a:xfrm>
            <a:off x="3371981" y="4204122"/>
            <a:ext cx="755761" cy="1750070"/>
            <a:chOff x="5193391" y="1555111"/>
            <a:chExt cx="890776" cy="2316809"/>
          </a:xfrm>
        </p:grpSpPr>
        <p:sp>
          <p:nvSpPr>
            <p:cNvPr id="36" name="Полилиния 35"/>
            <p:cNvSpPr/>
            <p:nvPr/>
          </p:nvSpPr>
          <p:spPr>
            <a:xfrm>
              <a:off x="5578107" y="2552057"/>
              <a:ext cx="154331" cy="1319863"/>
            </a:xfrm>
            <a:custGeom>
              <a:avLst/>
              <a:gdLst>
                <a:gd name="connsiteX0" fmla="*/ 0 w 579863"/>
                <a:gd name="connsiteY0" fmla="*/ 0 h 1092819"/>
                <a:gd name="connsiteX1" fmla="*/ 501805 w 579863"/>
                <a:gd name="connsiteY1" fmla="*/ 267629 h 1092819"/>
                <a:gd name="connsiteX2" fmla="*/ 156117 w 579863"/>
                <a:gd name="connsiteY2" fmla="*/ 579863 h 1092819"/>
                <a:gd name="connsiteX3" fmla="*/ 579863 w 579863"/>
                <a:gd name="connsiteY3" fmla="*/ 1092819 h 1092819"/>
                <a:gd name="connsiteX4" fmla="*/ 579863 w 579863"/>
                <a:gd name="connsiteY4" fmla="*/ 1092819 h 109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863" h="1092819">
                  <a:moveTo>
                    <a:pt x="0" y="0"/>
                  </a:moveTo>
                  <a:cubicBezTo>
                    <a:pt x="237892" y="85492"/>
                    <a:pt x="475785" y="170985"/>
                    <a:pt x="501805" y="267629"/>
                  </a:cubicBezTo>
                  <a:cubicBezTo>
                    <a:pt x="527825" y="364273"/>
                    <a:pt x="143107" y="442331"/>
                    <a:pt x="156117" y="579863"/>
                  </a:cubicBezTo>
                  <a:cubicBezTo>
                    <a:pt x="169127" y="717395"/>
                    <a:pt x="579863" y="1092819"/>
                    <a:pt x="579863" y="1092819"/>
                  </a:cubicBezTo>
                  <a:lnTo>
                    <a:pt x="579863" y="1092819"/>
                  </a:lnTo>
                </a:path>
              </a:pathLst>
            </a:cu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5711" t="2114" r="-8546" b="51545"/>
            <a:stretch/>
          </p:blipFill>
          <p:spPr>
            <a:xfrm>
              <a:off x="5226380" y="1555111"/>
              <a:ext cx="857787" cy="988741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5193391" y="1933321"/>
              <a:ext cx="769433" cy="448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6+</a:t>
              </a:r>
              <a:endParaRPr lang="ru-RU" sz="16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9" name="Рисунок 3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0776" t="48132" r="12626" b="48831"/>
            <a:stretch/>
          </p:blipFill>
          <p:spPr>
            <a:xfrm>
              <a:off x="5531272" y="2514079"/>
              <a:ext cx="131689" cy="64782"/>
            </a:xfrm>
            <a:prstGeom prst="rect">
              <a:avLst/>
            </a:prstGeom>
          </p:spPr>
        </p:pic>
      </p:grpSp>
      <p:grpSp>
        <p:nvGrpSpPr>
          <p:cNvPr id="45" name="Группа 44"/>
          <p:cNvGrpSpPr/>
          <p:nvPr/>
        </p:nvGrpSpPr>
        <p:grpSpPr>
          <a:xfrm rot="20959012">
            <a:off x="3135105" y="4709497"/>
            <a:ext cx="636451" cy="1358613"/>
            <a:chOff x="4251385" y="2362199"/>
            <a:chExt cx="751907" cy="1983842"/>
          </a:xfrm>
        </p:grpSpPr>
        <p:sp>
          <p:nvSpPr>
            <p:cNvPr id="46" name="Полилиния 45"/>
            <p:cNvSpPr/>
            <p:nvPr/>
          </p:nvSpPr>
          <p:spPr>
            <a:xfrm rot="21351671">
              <a:off x="4573097" y="3130381"/>
              <a:ext cx="258298" cy="1215660"/>
            </a:xfrm>
            <a:custGeom>
              <a:avLst/>
              <a:gdLst>
                <a:gd name="connsiteX0" fmla="*/ 0 w 579863"/>
                <a:gd name="connsiteY0" fmla="*/ 0 h 1092819"/>
                <a:gd name="connsiteX1" fmla="*/ 501805 w 579863"/>
                <a:gd name="connsiteY1" fmla="*/ 267629 h 1092819"/>
                <a:gd name="connsiteX2" fmla="*/ 156117 w 579863"/>
                <a:gd name="connsiteY2" fmla="*/ 579863 h 1092819"/>
                <a:gd name="connsiteX3" fmla="*/ 579863 w 579863"/>
                <a:gd name="connsiteY3" fmla="*/ 1092819 h 1092819"/>
                <a:gd name="connsiteX4" fmla="*/ 579863 w 579863"/>
                <a:gd name="connsiteY4" fmla="*/ 1092819 h 109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863" h="1092819">
                  <a:moveTo>
                    <a:pt x="0" y="0"/>
                  </a:moveTo>
                  <a:cubicBezTo>
                    <a:pt x="237892" y="85492"/>
                    <a:pt x="475785" y="170985"/>
                    <a:pt x="501805" y="267629"/>
                  </a:cubicBezTo>
                  <a:cubicBezTo>
                    <a:pt x="527825" y="364273"/>
                    <a:pt x="143107" y="442331"/>
                    <a:pt x="156117" y="579863"/>
                  </a:cubicBezTo>
                  <a:cubicBezTo>
                    <a:pt x="169127" y="717395"/>
                    <a:pt x="579863" y="1092819"/>
                    <a:pt x="579863" y="1092819"/>
                  </a:cubicBezTo>
                  <a:lnTo>
                    <a:pt x="579863" y="1092819"/>
                  </a:lnTo>
                </a:path>
              </a:pathLst>
            </a:cu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3990" r="34006" b="63015"/>
            <a:stretch/>
          </p:blipFill>
          <p:spPr>
            <a:xfrm>
              <a:off x="4251385" y="2362199"/>
              <a:ext cx="640914" cy="789124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4284243" y="2526353"/>
              <a:ext cx="719049" cy="494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0+</a:t>
              </a:r>
              <a:endParaRPr lang="ru-RU" sz="16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8436" t="36986" r="47342" b="59011"/>
            <a:stretch/>
          </p:blipFill>
          <p:spPr>
            <a:xfrm>
              <a:off x="4529566" y="3149094"/>
              <a:ext cx="84552" cy="85414"/>
            </a:xfrm>
            <a:prstGeom prst="rect">
              <a:avLst/>
            </a:prstGeom>
          </p:spPr>
        </p:pic>
      </p:grpSp>
      <p:grpSp>
        <p:nvGrpSpPr>
          <p:cNvPr id="50" name="Группа 49"/>
          <p:cNvGrpSpPr/>
          <p:nvPr/>
        </p:nvGrpSpPr>
        <p:grpSpPr>
          <a:xfrm rot="1042180">
            <a:off x="4241142" y="4436549"/>
            <a:ext cx="689412" cy="1663426"/>
            <a:chOff x="416141" y="606098"/>
            <a:chExt cx="2025779" cy="5070747"/>
          </a:xfrm>
        </p:grpSpPr>
        <p:pic>
          <p:nvPicPr>
            <p:cNvPr id="51" name="Рисунок 5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" r="67966" b="64488"/>
            <a:stretch/>
          </p:blipFill>
          <p:spPr>
            <a:xfrm>
              <a:off x="683568" y="606098"/>
              <a:ext cx="1758352" cy="1927551"/>
            </a:xfrm>
            <a:prstGeom prst="rect">
              <a:avLst/>
            </a:prstGeom>
          </p:spPr>
        </p:pic>
        <p:sp>
          <p:nvSpPr>
            <p:cNvPr id="52" name="Полилиния 51"/>
            <p:cNvSpPr/>
            <p:nvPr/>
          </p:nvSpPr>
          <p:spPr>
            <a:xfrm flipH="1">
              <a:off x="416141" y="2492900"/>
              <a:ext cx="998812" cy="3183945"/>
            </a:xfrm>
            <a:custGeom>
              <a:avLst/>
              <a:gdLst>
                <a:gd name="connsiteX0" fmla="*/ 0 w 579863"/>
                <a:gd name="connsiteY0" fmla="*/ 0 h 1092819"/>
                <a:gd name="connsiteX1" fmla="*/ 501805 w 579863"/>
                <a:gd name="connsiteY1" fmla="*/ 267629 h 1092819"/>
                <a:gd name="connsiteX2" fmla="*/ 156117 w 579863"/>
                <a:gd name="connsiteY2" fmla="*/ 579863 h 1092819"/>
                <a:gd name="connsiteX3" fmla="*/ 579863 w 579863"/>
                <a:gd name="connsiteY3" fmla="*/ 1092819 h 1092819"/>
                <a:gd name="connsiteX4" fmla="*/ 579863 w 579863"/>
                <a:gd name="connsiteY4" fmla="*/ 1092819 h 109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863" h="1092819">
                  <a:moveTo>
                    <a:pt x="0" y="0"/>
                  </a:moveTo>
                  <a:cubicBezTo>
                    <a:pt x="237892" y="85492"/>
                    <a:pt x="475785" y="170985"/>
                    <a:pt x="501805" y="267629"/>
                  </a:cubicBezTo>
                  <a:cubicBezTo>
                    <a:pt x="527825" y="364273"/>
                    <a:pt x="143107" y="442331"/>
                    <a:pt x="156117" y="579863"/>
                  </a:cubicBezTo>
                  <a:cubicBezTo>
                    <a:pt x="169127" y="717395"/>
                    <a:pt x="579863" y="1092819"/>
                    <a:pt x="579863" y="1092819"/>
                  </a:cubicBezTo>
                  <a:lnTo>
                    <a:pt x="579863" y="1092819"/>
                  </a:lnTo>
                </a:path>
              </a:pathLst>
            </a:cu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857" t="35449" r="80047" b="62170"/>
            <a:stretch/>
          </p:blipFill>
          <p:spPr>
            <a:xfrm>
              <a:off x="1259632" y="2492896"/>
              <a:ext cx="360609" cy="153329"/>
            </a:xfrm>
            <a:prstGeom prst="rect">
              <a:avLst/>
            </a:prstGeom>
          </p:spPr>
        </p:pic>
      </p:grpSp>
      <p:grpSp>
        <p:nvGrpSpPr>
          <p:cNvPr id="55" name="Группа 54"/>
          <p:cNvGrpSpPr/>
          <p:nvPr/>
        </p:nvGrpSpPr>
        <p:grpSpPr>
          <a:xfrm rot="689577">
            <a:off x="3774109" y="4642066"/>
            <a:ext cx="584668" cy="1324963"/>
            <a:chOff x="3382118" y="933278"/>
            <a:chExt cx="2422105" cy="4760606"/>
          </a:xfrm>
        </p:grpSpPr>
        <p:sp>
          <p:nvSpPr>
            <p:cNvPr id="56" name="Полилиния 55"/>
            <p:cNvSpPr/>
            <p:nvPr/>
          </p:nvSpPr>
          <p:spPr>
            <a:xfrm>
              <a:off x="4510408" y="3146084"/>
              <a:ext cx="194940" cy="2547800"/>
            </a:xfrm>
            <a:custGeom>
              <a:avLst/>
              <a:gdLst>
                <a:gd name="connsiteX0" fmla="*/ 0 w 579863"/>
                <a:gd name="connsiteY0" fmla="*/ 0 h 1092819"/>
                <a:gd name="connsiteX1" fmla="*/ 501805 w 579863"/>
                <a:gd name="connsiteY1" fmla="*/ 267629 h 1092819"/>
                <a:gd name="connsiteX2" fmla="*/ 156117 w 579863"/>
                <a:gd name="connsiteY2" fmla="*/ 579863 h 1092819"/>
                <a:gd name="connsiteX3" fmla="*/ 579863 w 579863"/>
                <a:gd name="connsiteY3" fmla="*/ 1092819 h 1092819"/>
                <a:gd name="connsiteX4" fmla="*/ 579863 w 579863"/>
                <a:gd name="connsiteY4" fmla="*/ 1092819 h 109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863" h="1092819">
                  <a:moveTo>
                    <a:pt x="0" y="0"/>
                  </a:moveTo>
                  <a:cubicBezTo>
                    <a:pt x="237892" y="85492"/>
                    <a:pt x="475785" y="170985"/>
                    <a:pt x="501805" y="267629"/>
                  </a:cubicBezTo>
                  <a:cubicBezTo>
                    <a:pt x="527825" y="364273"/>
                    <a:pt x="143107" y="442331"/>
                    <a:pt x="156117" y="579863"/>
                  </a:cubicBezTo>
                  <a:cubicBezTo>
                    <a:pt x="169127" y="717395"/>
                    <a:pt x="579863" y="1092819"/>
                    <a:pt x="579863" y="1092819"/>
                  </a:cubicBezTo>
                  <a:lnTo>
                    <a:pt x="579863" y="1092819"/>
                  </a:lnTo>
                </a:path>
              </a:pathLst>
            </a:cu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7" name="Рисунок 56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2615" t="8267" r="34769" b="53684"/>
            <a:stretch/>
          </p:blipFill>
          <p:spPr>
            <a:xfrm>
              <a:off x="3460735" y="933278"/>
              <a:ext cx="2311490" cy="2228650"/>
            </a:xfrm>
            <a:prstGeom prst="rect">
              <a:avLst/>
            </a:prstGeom>
          </p:spPr>
        </p:pic>
        <p:pic>
          <p:nvPicPr>
            <p:cNvPr id="58" name="Рисунок 57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7692" t="46134" r="48114" b="51051"/>
            <a:stretch/>
          </p:blipFill>
          <p:spPr>
            <a:xfrm>
              <a:off x="4457264" y="3146086"/>
              <a:ext cx="248085" cy="181301"/>
            </a:xfrm>
            <a:prstGeom prst="rect">
              <a:avLst/>
            </a:prstGeom>
          </p:spPr>
        </p:pic>
        <p:sp>
          <p:nvSpPr>
            <p:cNvPr id="59" name="TextBox 58"/>
            <p:cNvSpPr txBox="1"/>
            <p:nvPr/>
          </p:nvSpPr>
          <p:spPr>
            <a:xfrm>
              <a:off x="3382118" y="1720757"/>
              <a:ext cx="2422105" cy="110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12+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 rot="394394">
            <a:off x="4499992" y="4645257"/>
            <a:ext cx="584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16+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1" name="Группа 60"/>
          <p:cNvGrpSpPr/>
          <p:nvPr/>
        </p:nvGrpSpPr>
        <p:grpSpPr>
          <a:xfrm rot="2288034">
            <a:off x="4335354" y="5083371"/>
            <a:ext cx="688921" cy="1338035"/>
            <a:chOff x="1222883" y="1237563"/>
            <a:chExt cx="1157392" cy="2489108"/>
          </a:xfrm>
        </p:grpSpPr>
        <p:sp>
          <p:nvSpPr>
            <p:cNvPr id="62" name="Полилиния 61"/>
            <p:cNvSpPr/>
            <p:nvPr/>
          </p:nvSpPr>
          <p:spPr>
            <a:xfrm flipH="1">
              <a:off x="1222883" y="2274767"/>
              <a:ext cx="499295" cy="1451904"/>
            </a:xfrm>
            <a:custGeom>
              <a:avLst/>
              <a:gdLst>
                <a:gd name="connsiteX0" fmla="*/ 0 w 579863"/>
                <a:gd name="connsiteY0" fmla="*/ 0 h 1092819"/>
                <a:gd name="connsiteX1" fmla="*/ 501805 w 579863"/>
                <a:gd name="connsiteY1" fmla="*/ 267629 h 1092819"/>
                <a:gd name="connsiteX2" fmla="*/ 156117 w 579863"/>
                <a:gd name="connsiteY2" fmla="*/ 579863 h 1092819"/>
                <a:gd name="connsiteX3" fmla="*/ 579863 w 579863"/>
                <a:gd name="connsiteY3" fmla="*/ 1092819 h 1092819"/>
                <a:gd name="connsiteX4" fmla="*/ 579863 w 579863"/>
                <a:gd name="connsiteY4" fmla="*/ 1092819 h 109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863" h="1092819">
                  <a:moveTo>
                    <a:pt x="0" y="0"/>
                  </a:moveTo>
                  <a:cubicBezTo>
                    <a:pt x="237892" y="85492"/>
                    <a:pt x="475785" y="170985"/>
                    <a:pt x="501805" y="267629"/>
                  </a:cubicBezTo>
                  <a:cubicBezTo>
                    <a:pt x="527825" y="364273"/>
                    <a:pt x="143107" y="442331"/>
                    <a:pt x="156117" y="579863"/>
                  </a:cubicBezTo>
                  <a:cubicBezTo>
                    <a:pt x="169127" y="717395"/>
                    <a:pt x="579863" y="1092819"/>
                    <a:pt x="579863" y="1092819"/>
                  </a:cubicBezTo>
                  <a:lnTo>
                    <a:pt x="579863" y="1092819"/>
                  </a:lnTo>
                </a:path>
              </a:pathLst>
            </a:cu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3" name="Рисунок 62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5232" b="64568"/>
            <a:stretch/>
          </p:blipFill>
          <p:spPr>
            <a:xfrm>
              <a:off x="1310870" y="1237563"/>
              <a:ext cx="957041" cy="987030"/>
            </a:xfrm>
            <a:prstGeom prst="rect">
              <a:avLst/>
            </a:prstGeom>
          </p:spPr>
        </p:pic>
        <p:pic>
          <p:nvPicPr>
            <p:cNvPr id="64" name="Рисунок 63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7719" t="35594" r="14522" b="62170"/>
            <a:stretch/>
          </p:blipFill>
          <p:spPr>
            <a:xfrm>
              <a:off x="1479497" y="2210216"/>
              <a:ext cx="458933" cy="143929"/>
            </a:xfrm>
            <a:prstGeom prst="rect">
              <a:avLst/>
            </a:prstGeom>
          </p:spPr>
        </p:pic>
        <p:sp>
          <p:nvSpPr>
            <p:cNvPr id="65" name="TextBox 64"/>
            <p:cNvSpPr txBox="1"/>
            <p:nvPr/>
          </p:nvSpPr>
          <p:spPr>
            <a:xfrm>
              <a:off x="1310869" y="1427533"/>
              <a:ext cx="1069406" cy="572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18+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9" name="Скругленный прямоугольник 68"/>
          <p:cNvSpPr/>
          <p:nvPr/>
        </p:nvSpPr>
        <p:spPr>
          <a:xfrm>
            <a:off x="350434" y="764704"/>
            <a:ext cx="8442124" cy="9757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Информационная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безопасность детей – 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состояние </a:t>
            </a:r>
            <a:r>
              <a:rPr lang="ru-RU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защищенности, при котором отсутствует риск, связанный с причинением информацией вреда их здоровью и (или) физическому, психическому, духовному, нравственному 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развитию детей</a:t>
            </a:r>
            <a:endParaRPr lang="ru-RU" sz="1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214943" y="4489814"/>
            <a:ext cx="3823242" cy="225155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защитить ребенка от «вредной»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информации в сети Интернет: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Используйте настройки безопасного поиска - установите пароль;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Установите контентные фильтры;</a:t>
            </a: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Используйте безопасный режим в социальных 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сетях</a:t>
            </a:r>
          </a:p>
          <a:p>
            <a:pPr marL="285750" indent="-285750" algn="ctr">
              <a:buFont typeface="Wingdings" pitchFamily="2" charset="2"/>
              <a:buChar char="ü"/>
            </a:pPr>
            <a:endParaRPr lang="ru-RU" sz="1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Разорвите узы </a:t>
            </a:r>
            <a:r>
              <a:rPr lang="ru-RU" sz="14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интернет-зависимости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подарите ребенку свою любовь и общение</a:t>
            </a:r>
          </a:p>
          <a:p>
            <a:pPr algn="ctr"/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785786" y="1857364"/>
            <a:ext cx="7643866" cy="2484779"/>
            <a:chOff x="-522197" y="1428751"/>
            <a:chExt cx="13338812" cy="2719183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-522197" y="1428751"/>
              <a:ext cx="4861810" cy="828546"/>
            </a:xfrm>
            <a:prstGeom prst="rect">
              <a:avLst/>
            </a:prstGeom>
            <a:ln cmpd="dbl">
              <a:solidFill>
                <a:schemeClr val="accent2">
                  <a:lumMod val="50000"/>
                </a:schemeClr>
              </a:solidFill>
              <a:prstDash val="lg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Побуждающая к действиям, угрожающим жизнь/здоровью/ к самоубийству</a:t>
              </a: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-522197" y="2459425"/>
              <a:ext cx="4861810" cy="993350"/>
            </a:xfrm>
            <a:prstGeom prst="rect">
              <a:avLst/>
            </a:prstGeom>
            <a:ln cmpd="dbl">
              <a:solidFill>
                <a:schemeClr val="accent2">
                  <a:lumMod val="50000"/>
                </a:schemeClr>
              </a:solidFill>
              <a:prstDash val="lg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Побуждающая к </a:t>
              </a:r>
              <a:endParaRPr lang="ru-RU" sz="1200" b="1" dirty="0" smtClean="0"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ru-RU" sz="1200" b="1" dirty="0" smtClean="0">
                  <a:latin typeface="Arial" pitchFamily="34" charset="0"/>
                  <a:cs typeface="Arial" pitchFamily="34" charset="0"/>
                </a:rPr>
                <a:t>употреблению </a:t>
              </a: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наркотиков/ </a:t>
              </a:r>
              <a:r>
                <a:rPr lang="ru-RU" sz="1200" b="1" dirty="0" smtClean="0">
                  <a:latin typeface="Arial" pitchFamily="34" charset="0"/>
                  <a:cs typeface="Arial" pitchFamily="34" charset="0"/>
                </a:rPr>
                <a:t>алкоголя/ </a:t>
              </a:r>
              <a:r>
                <a:rPr lang="ru-RU" sz="1200" b="1" dirty="0">
                  <a:latin typeface="Arial" pitchFamily="34" charset="0"/>
                  <a:cs typeface="Arial" pitchFamily="34" charset="0"/>
                </a:rPr>
                <a:t>табака/ к азартным </a:t>
              </a:r>
              <a:r>
                <a:rPr lang="ru-RU" sz="1200" b="1" dirty="0" smtClean="0">
                  <a:latin typeface="Arial" pitchFamily="34" charset="0"/>
                  <a:cs typeface="Arial" pitchFamily="34" charset="0"/>
                </a:rPr>
                <a:t>играм/ проституции/ </a:t>
              </a: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бродяжничеству</a:t>
              </a: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-522195" y="3574846"/>
              <a:ext cx="4861808" cy="573087"/>
            </a:xfrm>
            <a:prstGeom prst="rect">
              <a:avLst/>
            </a:prstGeom>
            <a:ln cmpd="dbl">
              <a:solidFill>
                <a:schemeClr val="accent2">
                  <a:lumMod val="50000"/>
                </a:schemeClr>
              </a:solidFill>
              <a:prstDash val="lg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Порнографического </a:t>
              </a:r>
              <a:endParaRPr lang="ru-RU" sz="1200" b="1" dirty="0" smtClean="0"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ru-RU" sz="1200" b="1" dirty="0" smtClean="0">
                  <a:latin typeface="Arial" pitchFamily="34" charset="0"/>
                  <a:cs typeface="Arial" pitchFamily="34" charset="0"/>
                </a:rPr>
                <a:t>характера</a:t>
              </a:r>
              <a:endParaRPr lang="ru-RU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596188" y="1428751"/>
              <a:ext cx="5220427" cy="750093"/>
            </a:xfrm>
            <a:prstGeom prst="rect">
              <a:avLst/>
            </a:prstGeom>
            <a:ln cmpd="dbl">
              <a:solidFill>
                <a:schemeClr val="accent2">
                  <a:lumMod val="50000"/>
                </a:schemeClr>
              </a:solidFill>
              <a:prstDash val="lg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 smtClean="0">
                  <a:latin typeface="Arial" pitchFamily="34" charset="0"/>
                  <a:cs typeface="Arial" pitchFamily="34" charset="0"/>
                </a:rPr>
                <a:t>  Содержащая </a:t>
              </a:r>
            </a:p>
            <a:p>
              <a:pPr algn="ctr">
                <a:defRPr/>
              </a:pPr>
              <a:r>
                <a:rPr lang="ru-RU" sz="1200" b="1" dirty="0" smtClean="0">
                  <a:latin typeface="Arial" pitchFamily="34" charset="0"/>
                  <a:cs typeface="Arial" pitchFamily="34" charset="0"/>
                </a:rPr>
                <a:t>нецензурную </a:t>
              </a: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брань </a:t>
              </a: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759827" y="2472102"/>
              <a:ext cx="5056788" cy="901732"/>
            </a:xfrm>
            <a:prstGeom prst="rect">
              <a:avLst/>
            </a:prstGeom>
            <a:ln cmpd="dbl">
              <a:solidFill>
                <a:schemeClr val="accent2">
                  <a:lumMod val="50000"/>
                </a:schemeClr>
              </a:solidFill>
              <a:prstDash val="lg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 smtClean="0">
                  <a:latin typeface="Arial" pitchFamily="34" charset="0"/>
                  <a:cs typeface="Arial" pitchFamily="34" charset="0"/>
                </a:rPr>
                <a:t>         Побуждающая </a:t>
              </a:r>
              <a:r>
                <a:rPr lang="ru-RU" sz="1200" b="1" dirty="0">
                  <a:latin typeface="Arial" pitchFamily="34" charset="0"/>
                  <a:cs typeface="Arial" pitchFamily="34" charset="0"/>
                </a:rPr>
                <a:t>к отрицанию семейных ценностей </a:t>
              </a:r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7739063" y="3560068"/>
              <a:ext cx="5077552" cy="587866"/>
            </a:xfrm>
            <a:prstGeom prst="rect">
              <a:avLst/>
            </a:prstGeom>
            <a:ln cmpd="dbl">
              <a:solidFill>
                <a:schemeClr val="accent2">
                  <a:lumMod val="50000"/>
                </a:schemeClr>
              </a:solidFill>
              <a:prstDash val="lg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200" b="1" dirty="0">
                  <a:latin typeface="Arial" pitchFamily="34" charset="0"/>
                  <a:cs typeface="Arial" pitchFamily="34" charset="0"/>
                </a:rPr>
                <a:t>         Побуждающая к насилию/ жестокости</a:t>
              </a:r>
            </a:p>
          </p:txBody>
        </p:sp>
        <p:sp>
          <p:nvSpPr>
            <p:cNvPr id="96" name="Прямоугольник 95"/>
            <p:cNvSpPr/>
            <p:nvPr/>
          </p:nvSpPr>
          <p:spPr>
            <a:xfrm rot="16200000" flipH="1">
              <a:off x="5313942" y="1408959"/>
              <a:ext cx="1417213" cy="261789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8" name="Прямая со стрелкой 97"/>
            <p:cNvCxnSpPr/>
            <p:nvPr/>
          </p:nvCxnSpPr>
          <p:spPr>
            <a:xfrm>
              <a:off x="5087584" y="1741460"/>
              <a:ext cx="0" cy="292925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/>
            <p:nvPr/>
          </p:nvCxnSpPr>
          <p:spPr>
            <a:xfrm>
              <a:off x="6865227" y="1703460"/>
              <a:ext cx="714375" cy="158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 стрелкой 99"/>
            <p:cNvCxnSpPr/>
            <p:nvPr/>
          </p:nvCxnSpPr>
          <p:spPr>
            <a:xfrm flipH="1">
              <a:off x="6863640" y="1705048"/>
              <a:ext cx="1587" cy="304255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 стрелкой 100"/>
            <p:cNvCxnSpPr/>
            <p:nvPr/>
          </p:nvCxnSpPr>
          <p:spPr>
            <a:xfrm>
              <a:off x="4339613" y="2757763"/>
              <a:ext cx="410411" cy="1586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 стрелкой 101"/>
            <p:cNvCxnSpPr/>
            <p:nvPr/>
          </p:nvCxnSpPr>
          <p:spPr>
            <a:xfrm rot="10800000" flipV="1">
              <a:off x="7331496" y="2757761"/>
              <a:ext cx="373985" cy="1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4339613" y="3852243"/>
              <a:ext cx="475698" cy="466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я со стрелкой 103"/>
            <p:cNvCxnSpPr/>
            <p:nvPr/>
          </p:nvCxnSpPr>
          <p:spPr>
            <a:xfrm flipV="1">
              <a:off x="4838260" y="3461357"/>
              <a:ext cx="0" cy="359277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Прямая соединительная линия 104"/>
            <p:cNvCxnSpPr/>
            <p:nvPr/>
          </p:nvCxnSpPr>
          <p:spPr>
            <a:xfrm>
              <a:off x="7082172" y="3852243"/>
              <a:ext cx="636179" cy="173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 стрелкой 105"/>
            <p:cNvCxnSpPr/>
            <p:nvPr/>
          </p:nvCxnSpPr>
          <p:spPr>
            <a:xfrm rot="5400000" flipH="1" flipV="1">
              <a:off x="6886731" y="3656285"/>
              <a:ext cx="390885" cy="2771"/>
            </a:xfrm>
            <a:prstGeom prst="straightConnector1">
              <a:avLst/>
            </a:prstGeom>
            <a:ln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8" name="Рисунок 23" descr="mat_0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70" y="2000240"/>
            <a:ext cx="357190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9" name="Группа 38"/>
          <p:cNvGrpSpPr>
            <a:grpSpLocks/>
          </p:cNvGrpSpPr>
          <p:nvPr/>
        </p:nvGrpSpPr>
        <p:grpSpPr bwMode="auto">
          <a:xfrm>
            <a:off x="5715008" y="3000372"/>
            <a:ext cx="337405" cy="334990"/>
            <a:chOff x="7524760" y="2928934"/>
            <a:chExt cx="571504" cy="463698"/>
          </a:xfrm>
        </p:grpSpPr>
        <p:pic>
          <p:nvPicPr>
            <p:cNvPr id="110" name="Рисунок 25" descr="_318-1861.jpg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454" t="17783" r="17651" b="16495"/>
            <a:stretch>
              <a:fillRect/>
            </a:stretch>
          </p:blipFill>
          <p:spPr bwMode="auto">
            <a:xfrm>
              <a:off x="7524760" y="2928934"/>
              <a:ext cx="500066" cy="463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1" name="Прямая соединительная линия 110"/>
            <p:cNvCxnSpPr/>
            <p:nvPr/>
          </p:nvCxnSpPr>
          <p:spPr>
            <a:xfrm>
              <a:off x="7524760" y="2928934"/>
              <a:ext cx="500746" cy="42802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2" name="Прямая соединительная линия 111"/>
            <p:cNvCxnSpPr/>
            <p:nvPr/>
          </p:nvCxnSpPr>
          <p:spPr>
            <a:xfrm rot="10800000" flipV="1">
              <a:off x="7524760" y="2928934"/>
              <a:ext cx="571504" cy="42802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113" name="Рисунок 37" descr="no_fighting.gif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3895868"/>
            <a:ext cx="357190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Рисунок 20" descr="P-53-01-raspitie-spirtnyix-napitkov-zapreshheno.jp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6" t="2856" r="2856" b="2856"/>
          <a:stretch>
            <a:fillRect/>
          </a:stretch>
        </p:blipFill>
        <p:spPr bwMode="auto">
          <a:xfrm>
            <a:off x="3143240" y="2857496"/>
            <a:ext cx="285752" cy="28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" name="Рисунок 18" descr="8cG6rgoXi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23" t="5099" r="7346" b="3976"/>
          <a:stretch>
            <a:fillRect/>
          </a:stretch>
        </p:blipFill>
        <p:spPr bwMode="auto">
          <a:xfrm>
            <a:off x="3286116" y="1928802"/>
            <a:ext cx="210725" cy="22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3240" y="3929066"/>
            <a:ext cx="274910" cy="274910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3786182" y="2928934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ЗАПРЕЩЕНО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3571868" y="2143116"/>
            <a:ext cx="409376" cy="145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830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</TotalTime>
  <Words>131</Words>
  <Application>Microsoft Office PowerPoint</Application>
  <PresentationFormat>Экран (4:3)</PresentationFormat>
  <Paragraphs>28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Н. Ахметшина</dc:creator>
  <cp:lastModifiedBy>semushina-op</cp:lastModifiedBy>
  <cp:revision>21</cp:revision>
  <cp:lastPrinted>2016-08-15T12:08:32Z</cp:lastPrinted>
  <dcterms:created xsi:type="dcterms:W3CDTF">2016-08-15T07:07:11Z</dcterms:created>
  <dcterms:modified xsi:type="dcterms:W3CDTF">2016-08-16T06:42:19Z</dcterms:modified>
</cp:coreProperties>
</file>